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509" r:id="rId2"/>
    <p:sldId id="560" r:id="rId3"/>
    <p:sldId id="564" r:id="rId4"/>
    <p:sldId id="543" r:id="rId5"/>
    <p:sldId id="544" r:id="rId6"/>
    <p:sldId id="545" r:id="rId7"/>
    <p:sldId id="562" r:id="rId8"/>
    <p:sldId id="561" r:id="rId9"/>
    <p:sldId id="546" r:id="rId10"/>
    <p:sldId id="556" r:id="rId11"/>
    <p:sldId id="563" r:id="rId12"/>
    <p:sldId id="565" r:id="rId13"/>
    <p:sldId id="566" r:id="rId14"/>
    <p:sldId id="569" r:id="rId15"/>
    <p:sldId id="570" r:id="rId16"/>
    <p:sldId id="567" r:id="rId17"/>
    <p:sldId id="547" r:id="rId18"/>
    <p:sldId id="571" r:id="rId19"/>
    <p:sldId id="572" r:id="rId20"/>
    <p:sldId id="573" r:id="rId21"/>
    <p:sldId id="576" r:id="rId22"/>
    <p:sldId id="575" r:id="rId23"/>
    <p:sldId id="548" r:id="rId24"/>
    <p:sldId id="5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A6C9E"/>
    <a:srgbClr val="000000"/>
    <a:srgbClr val="29679F"/>
    <a:srgbClr val="3F4E63"/>
    <a:srgbClr val="518DBF"/>
    <a:srgbClr val="95BAD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3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28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93486-9D58-490F-A42D-F3A46D5BB61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B9749D-BAF8-4781-8959-37857A226297}">
      <dgm:prSet phldrT="[Текст]"/>
      <dgm:spPr/>
      <dgm:t>
        <a:bodyPr/>
        <a:lstStyle/>
        <a:p>
          <a:r>
            <a:rPr lang="ru-RU" dirty="0" smtClean="0"/>
            <a:t>1 шаг</a:t>
          </a:r>
          <a:endParaRPr lang="ru-RU" dirty="0"/>
        </a:p>
      </dgm:t>
    </dgm:pt>
    <dgm:pt modelId="{1AD8F27A-E4FF-4C1C-90A5-595B1F28CF99}" type="parTrans" cxnId="{1C8C5015-C47F-491B-9AE8-CEE042B46214}">
      <dgm:prSet/>
      <dgm:spPr/>
      <dgm:t>
        <a:bodyPr/>
        <a:lstStyle/>
        <a:p>
          <a:endParaRPr lang="ru-RU"/>
        </a:p>
      </dgm:t>
    </dgm:pt>
    <dgm:pt modelId="{947A7C92-6BCC-4988-B660-8392D2077A87}" type="sibTrans" cxnId="{1C8C5015-C47F-491B-9AE8-CEE042B46214}">
      <dgm:prSet/>
      <dgm:spPr/>
      <dgm:t>
        <a:bodyPr/>
        <a:lstStyle/>
        <a:p>
          <a:endParaRPr lang="ru-RU"/>
        </a:p>
      </dgm:t>
    </dgm:pt>
    <dgm:pt modelId="{45BD6C33-DB27-4CF9-A808-55A335AED625}">
      <dgm:prSet phldrT="[Текст]"/>
      <dgm:spPr/>
      <dgm:t>
        <a:bodyPr/>
        <a:lstStyle/>
        <a:p>
          <a:r>
            <a:rPr lang="ru-RU" dirty="0" smtClean="0"/>
            <a:t>2 шаг</a:t>
          </a:r>
          <a:endParaRPr lang="ru-RU" dirty="0"/>
        </a:p>
      </dgm:t>
    </dgm:pt>
    <dgm:pt modelId="{DD48F3B3-9AEC-43F5-AA0F-B9381E0B5A3C}" type="parTrans" cxnId="{FE79087F-79DB-4A74-9E9F-448DF6226113}">
      <dgm:prSet/>
      <dgm:spPr/>
      <dgm:t>
        <a:bodyPr/>
        <a:lstStyle/>
        <a:p>
          <a:endParaRPr lang="ru-RU"/>
        </a:p>
      </dgm:t>
    </dgm:pt>
    <dgm:pt modelId="{CDEF1589-1822-4B84-8642-BE1F4778CF37}" type="sibTrans" cxnId="{FE79087F-79DB-4A74-9E9F-448DF6226113}">
      <dgm:prSet/>
      <dgm:spPr/>
      <dgm:t>
        <a:bodyPr/>
        <a:lstStyle/>
        <a:p>
          <a:endParaRPr lang="ru-RU"/>
        </a:p>
      </dgm:t>
    </dgm:pt>
    <dgm:pt modelId="{F819E045-FCF9-476A-B54D-7BFE85155B9B}">
      <dgm:prSet phldrT="[Текст]" phldr="1"/>
      <dgm:spPr/>
      <dgm:t>
        <a:bodyPr/>
        <a:lstStyle/>
        <a:p>
          <a:endParaRPr lang="ru-RU" dirty="0"/>
        </a:p>
      </dgm:t>
    </dgm:pt>
    <dgm:pt modelId="{032B2E7B-8202-46B5-9A5F-A7091D2C36E7}" type="parTrans" cxnId="{C8B3C9A7-2115-422F-A817-780771A98661}">
      <dgm:prSet/>
      <dgm:spPr/>
      <dgm:t>
        <a:bodyPr/>
        <a:lstStyle/>
        <a:p>
          <a:endParaRPr lang="ru-RU"/>
        </a:p>
      </dgm:t>
    </dgm:pt>
    <dgm:pt modelId="{17DE5C11-690C-48F4-A2B4-2851AA8B8DCA}" type="sibTrans" cxnId="{C8B3C9A7-2115-422F-A817-780771A98661}">
      <dgm:prSet/>
      <dgm:spPr/>
      <dgm:t>
        <a:bodyPr/>
        <a:lstStyle/>
        <a:p>
          <a:endParaRPr lang="ru-RU"/>
        </a:p>
      </dgm:t>
    </dgm:pt>
    <dgm:pt modelId="{0D5B1852-DA3A-4D94-BFAD-F43E42334213}" type="pres">
      <dgm:prSet presAssocID="{10293486-9D58-490F-A42D-F3A46D5BB61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887894-AE0E-4C37-8FB6-FAB6A2C181BD}" type="pres">
      <dgm:prSet presAssocID="{B3B9749D-BAF8-4781-8959-37857A226297}" presName="linNode" presStyleCnt="0"/>
      <dgm:spPr/>
    </dgm:pt>
    <dgm:pt modelId="{977D4A1E-4D5D-4956-9A28-E2F40AA1AA04}" type="pres">
      <dgm:prSet presAssocID="{B3B9749D-BAF8-4781-8959-37857A226297}" presName="parentShp" presStyleLbl="node1" presStyleIdx="0" presStyleCnt="2" custScaleX="60714" custLinFactNeighborX="-12381" custLinFactNeighborY="1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B4C11-7A13-4EBC-85A6-1A11B7F0F362}" type="pres">
      <dgm:prSet presAssocID="{B3B9749D-BAF8-4781-8959-37857A226297}" presName="childShp" presStyleLbl="bgAccFollowNode1" presStyleIdx="0" presStyleCnt="2" custScaleX="132858" custLinFactNeighborX="1106" custLinFactNeighborY="3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58FC-92DF-42B1-9D81-A5A1366FB9B0}" type="pres">
      <dgm:prSet presAssocID="{947A7C92-6BCC-4988-B660-8392D2077A87}" presName="spacing" presStyleCnt="0"/>
      <dgm:spPr/>
    </dgm:pt>
    <dgm:pt modelId="{40C1DB4D-0259-4631-9162-C4DE1450522E}" type="pres">
      <dgm:prSet presAssocID="{45BD6C33-DB27-4CF9-A808-55A335AED625}" presName="linNode" presStyleCnt="0"/>
      <dgm:spPr/>
    </dgm:pt>
    <dgm:pt modelId="{F8EE7BD4-03C6-4C56-A2DF-0131021EA77E}" type="pres">
      <dgm:prSet presAssocID="{45BD6C33-DB27-4CF9-A808-55A335AED625}" presName="parentShp" presStyleLbl="node1" presStyleIdx="1" presStyleCnt="2" custScaleX="56428" custLinFactNeighborX="-12857" custLinFactNeighborY="-1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F2BE8-59CB-490D-B736-9D9885841AEF}" type="pres">
      <dgm:prSet presAssocID="{45BD6C33-DB27-4CF9-A808-55A335AED625}" presName="childShp" presStyleLbl="bgAccFollowNode1" presStyleIdx="1" presStyleCnt="2" custScaleX="139048" custScaleY="127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8C5015-C47F-491B-9AE8-CEE042B46214}" srcId="{10293486-9D58-490F-A42D-F3A46D5BB614}" destId="{B3B9749D-BAF8-4781-8959-37857A226297}" srcOrd="0" destOrd="0" parTransId="{1AD8F27A-E4FF-4C1C-90A5-595B1F28CF99}" sibTransId="{947A7C92-6BCC-4988-B660-8392D2077A87}"/>
    <dgm:cxn modelId="{FE79087F-79DB-4A74-9E9F-448DF6226113}" srcId="{10293486-9D58-490F-A42D-F3A46D5BB614}" destId="{45BD6C33-DB27-4CF9-A808-55A335AED625}" srcOrd="1" destOrd="0" parTransId="{DD48F3B3-9AEC-43F5-AA0F-B9381E0B5A3C}" sibTransId="{CDEF1589-1822-4B84-8642-BE1F4778CF37}"/>
    <dgm:cxn modelId="{C8B3C9A7-2115-422F-A817-780771A98661}" srcId="{45BD6C33-DB27-4CF9-A808-55A335AED625}" destId="{F819E045-FCF9-476A-B54D-7BFE85155B9B}" srcOrd="0" destOrd="0" parTransId="{032B2E7B-8202-46B5-9A5F-A7091D2C36E7}" sibTransId="{17DE5C11-690C-48F4-A2B4-2851AA8B8DCA}"/>
    <dgm:cxn modelId="{5321FDA7-4F6C-4493-99D2-1571CAA5AD8C}" type="presOf" srcId="{B3B9749D-BAF8-4781-8959-37857A226297}" destId="{977D4A1E-4D5D-4956-9A28-E2F40AA1AA04}" srcOrd="0" destOrd="0" presId="urn:microsoft.com/office/officeart/2005/8/layout/vList6"/>
    <dgm:cxn modelId="{369508D3-0154-482A-9D79-6BF261F2BF0D}" type="presOf" srcId="{F819E045-FCF9-476A-B54D-7BFE85155B9B}" destId="{F13F2BE8-59CB-490D-B736-9D9885841AEF}" srcOrd="0" destOrd="0" presId="urn:microsoft.com/office/officeart/2005/8/layout/vList6"/>
    <dgm:cxn modelId="{8A7024AA-5F6C-41F9-BE08-42EDF6472E77}" type="presOf" srcId="{10293486-9D58-490F-A42D-F3A46D5BB614}" destId="{0D5B1852-DA3A-4D94-BFAD-F43E42334213}" srcOrd="0" destOrd="0" presId="urn:microsoft.com/office/officeart/2005/8/layout/vList6"/>
    <dgm:cxn modelId="{16F4EE3C-CC44-43F5-9FDA-6BD9DCF2D9C0}" type="presOf" srcId="{45BD6C33-DB27-4CF9-A808-55A335AED625}" destId="{F8EE7BD4-03C6-4C56-A2DF-0131021EA77E}" srcOrd="0" destOrd="0" presId="urn:microsoft.com/office/officeart/2005/8/layout/vList6"/>
    <dgm:cxn modelId="{29748845-0431-4C1C-AAED-93E5F9145A18}" type="presParOf" srcId="{0D5B1852-DA3A-4D94-BFAD-F43E42334213}" destId="{88887894-AE0E-4C37-8FB6-FAB6A2C181BD}" srcOrd="0" destOrd="0" presId="urn:microsoft.com/office/officeart/2005/8/layout/vList6"/>
    <dgm:cxn modelId="{AB050D87-F022-4CAF-A94D-3392C685FA21}" type="presParOf" srcId="{88887894-AE0E-4C37-8FB6-FAB6A2C181BD}" destId="{977D4A1E-4D5D-4956-9A28-E2F40AA1AA04}" srcOrd="0" destOrd="0" presId="urn:microsoft.com/office/officeart/2005/8/layout/vList6"/>
    <dgm:cxn modelId="{0484993F-12EE-4584-AC9B-90B7ED568E2C}" type="presParOf" srcId="{88887894-AE0E-4C37-8FB6-FAB6A2C181BD}" destId="{761B4C11-7A13-4EBC-85A6-1A11B7F0F362}" srcOrd="1" destOrd="0" presId="urn:microsoft.com/office/officeart/2005/8/layout/vList6"/>
    <dgm:cxn modelId="{090EA520-F4DA-4FD7-911F-7D1E54CC2A9D}" type="presParOf" srcId="{0D5B1852-DA3A-4D94-BFAD-F43E42334213}" destId="{796658FC-92DF-42B1-9D81-A5A1366FB9B0}" srcOrd="1" destOrd="0" presId="urn:microsoft.com/office/officeart/2005/8/layout/vList6"/>
    <dgm:cxn modelId="{457C3D7C-8410-4663-B8BB-B4D9EE335FE7}" type="presParOf" srcId="{0D5B1852-DA3A-4D94-BFAD-F43E42334213}" destId="{40C1DB4D-0259-4631-9162-C4DE1450522E}" srcOrd="2" destOrd="0" presId="urn:microsoft.com/office/officeart/2005/8/layout/vList6"/>
    <dgm:cxn modelId="{76E89992-F37E-414B-8354-EE1BD24D7B11}" type="presParOf" srcId="{40C1DB4D-0259-4631-9162-C4DE1450522E}" destId="{F8EE7BD4-03C6-4C56-A2DF-0131021EA77E}" srcOrd="0" destOrd="0" presId="urn:microsoft.com/office/officeart/2005/8/layout/vList6"/>
    <dgm:cxn modelId="{8143D402-BE59-42E8-880E-B3977AA2C1C8}" type="presParOf" srcId="{40C1DB4D-0259-4631-9162-C4DE1450522E}" destId="{F13F2BE8-59CB-490D-B736-9D9885841A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1B4C11-7A13-4EBC-85A6-1A11B7F0F362}">
      <dsp:nvSpPr>
        <dsp:cNvPr id="0" name=""/>
        <dsp:cNvSpPr/>
      </dsp:nvSpPr>
      <dsp:spPr>
        <a:xfrm>
          <a:off x="1945099" y="71128"/>
          <a:ext cx="6367627" cy="18789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D4A1E-4D5D-4956-9A28-E2F40AA1AA04}">
      <dsp:nvSpPr>
        <dsp:cNvPr id="0" name=""/>
        <dsp:cNvSpPr/>
      </dsp:nvSpPr>
      <dsp:spPr>
        <a:xfrm>
          <a:off x="0" y="36517"/>
          <a:ext cx="1939936" cy="1878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1 шаг</a:t>
          </a:r>
          <a:endParaRPr lang="ru-RU" sz="5300" kern="1200" dirty="0"/>
        </a:p>
      </dsp:txBody>
      <dsp:txXfrm>
        <a:off x="0" y="36517"/>
        <a:ext cx="1939936" cy="1878985"/>
      </dsp:txXfrm>
    </dsp:sp>
    <dsp:sp modelId="{F13F2BE8-59CB-490D-B736-9D9885841AEF}">
      <dsp:nvSpPr>
        <dsp:cNvPr id="0" name=""/>
        <dsp:cNvSpPr/>
      </dsp:nvSpPr>
      <dsp:spPr>
        <a:xfrm>
          <a:off x="1770170" y="2068809"/>
          <a:ext cx="6542393" cy="23986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1770170" y="2068809"/>
        <a:ext cx="6542393" cy="2398675"/>
      </dsp:txXfrm>
    </dsp:sp>
    <dsp:sp modelId="{F8EE7BD4-03C6-4C56-A2DF-0131021EA77E}">
      <dsp:nvSpPr>
        <dsp:cNvPr id="0" name=""/>
        <dsp:cNvSpPr/>
      </dsp:nvSpPr>
      <dsp:spPr>
        <a:xfrm>
          <a:off x="0" y="2294062"/>
          <a:ext cx="1770008" cy="1878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2 шаг</a:t>
          </a:r>
          <a:endParaRPr lang="ru-RU" sz="5300" kern="1200" dirty="0"/>
        </a:p>
      </dsp:txBody>
      <dsp:txXfrm>
        <a:off x="0" y="2294062"/>
        <a:ext cx="1770008" cy="1878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3EB73-C6F6-4DA6-AA9A-2A319D636A08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1738C-F814-4E14-95D6-CE99A03C3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97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454F-3801-47BF-9E5F-164916074F83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8EC59-FA10-4241-A1B4-D4E1DCB7A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25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16EA-352D-4729-A53C-514A58995EE1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64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E3C8-D7AF-423E-B089-AC568F56A238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34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8526-06A9-4261-BC3A-856F0EEA024A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919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5DF7-42DE-46A3-951C-EEE7A7DA06A3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129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9A1-9F26-4620-AC9B-957AC605D1E4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201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BB4E-C031-4E3E-8454-F5918C3647E0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310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AB71-DA64-45BE-AE94-CBAA9EACBF9C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267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11D8-F1D7-4F70-A81F-9FD639945D2C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390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FA09-816C-4E1A-BF65-47F4E855351B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27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7CE2-FB16-46AF-B995-16011E88DAE6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162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7B1-AA03-421E-8489-9CD4C87D27DE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51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DBBC-B234-40DF-8CB6-7E8DAB217E9A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922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HHwJeCdbTE&amp;feature=youtu.be&amp;ab_channel=%D0%A6%D0%98%D0%A2%D0%98%D0%BD%D0%95%D0%A3" TargetMode="External"/><Relationship Id="rId5" Type="http://schemas.openxmlformats.org/officeDocument/2006/relationships/hyperlink" Target="https://www.youtube.com/watch?v=dFw-oYdHE2I&amp;feature=youtu.be&amp;ab_channel=%D0%A6%D0%98%D0%A2%D0%98%D0%BD%D0%95%D0%A3" TargetMode="External"/><Relationship Id="rId4" Type="http://schemas.openxmlformats.org/officeDocument/2006/relationships/hyperlink" Target="https://www.youtube.com/watch?v=u7hsTobA0XE&amp;feature=youtu.be&amp;ab_channel=%D0%A6%D0%98%D0%A2%D0%98%D0%BD%D0%95%D0%A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Объект 3"/>
          <p:cNvSpPr>
            <a:spLocks noGrp="1"/>
          </p:cNvSpPr>
          <p:nvPr>
            <p:ph sz="quarter" idx="1"/>
          </p:nvPr>
        </p:nvSpPr>
        <p:spPr>
          <a:xfrm>
            <a:off x="278122" y="1624083"/>
            <a:ext cx="8665770" cy="4560023"/>
          </a:xfrm>
          <a:ln w="0"/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Организация и проведение экзаменов методом слепого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оценивания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Инновационном Евразийском университете</a:t>
            </a:r>
          </a:p>
          <a:p>
            <a:pPr marL="0" indent="0" algn="ctr">
              <a:buNone/>
              <a:defRPr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05507" y="142504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4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908050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9213" y="11127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1282"/>
            <a:ext cx="9144000" cy="479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380010" y="95005"/>
            <a:ext cx="8297635" cy="878774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7579"/>
            <a:ext cx="9144000" cy="492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320634" y="95007"/>
            <a:ext cx="8297635" cy="878774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235035"/>
            <a:ext cx="9143999" cy="489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296883" y="106881"/>
            <a:ext cx="8297635" cy="878774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9408"/>
            <a:ext cx="9144000" cy="492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356259" y="106886"/>
            <a:ext cx="8297635" cy="878774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3"/>
          <p:cNvSpPr txBox="1">
            <a:spLocks/>
          </p:cNvSpPr>
          <p:nvPr/>
        </p:nvSpPr>
        <p:spPr>
          <a:xfrm>
            <a:off x="0" y="154380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Сдача экзамена с вложением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0031"/>
            <a:ext cx="9144000" cy="499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142504" y="95000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Сдача экзамена с вложением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2109"/>
            <a:ext cx="9143999" cy="500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166254" y="199903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Сдача экзамена с вложением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115538"/>
            <a:ext cx="9143999" cy="503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8156"/>
            <a:ext cx="9144000" cy="499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с вложением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Сдача экзамена с вложением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8156"/>
            <a:ext cx="9144000" cy="50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Сдача экзамена с вложением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178254"/>
            <a:ext cx="9144000" cy="493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1713" y="1062418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170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1881" y="201881"/>
            <a:ext cx="831272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500" b="1" dirty="0" smtClean="0">
                <a:solidFill>
                  <a:schemeClr val="accent1">
                    <a:lumMod val="50000"/>
                  </a:schemeClr>
                </a:solidFill>
              </a:rPr>
              <a:t>Правила организации экзаменов методом слепого оценивания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6151" y="1350612"/>
            <a:ext cx="7886700" cy="435133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ИнЕУ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внедряет метод слепого оценивания при проведении экзаменов с целью снижения коррупционной составляющей и максимальной объективности при проверке экзаменационных ответов.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Метод слепого оценивания позволяет скрыть от экзаменатора личность обучающегося, его персональные данные. Экзамен методом слепого оценивания проводится с использованием информационно-коммуникационных технологий.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Продолжительность экзамена методом слепого оценивания составляет 90 минут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Экзаменационный материал представляет, как правило, набор кейсов.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Преподаватель разрабатывает равные по сложности кейсы. Обучающийся при сдаче экзамена получает кейс из соответствующей базы кейсов, раздача кейсов проводится автоматически компьютерной программой. При этом все задания в кейсах имеют равную сложность.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Ответы на каждый кейс оценивается по 100 бальной шкале. Политика оценивания описывается в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Силлабусе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курса.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Выбор дисциплины, по которым проводятся экзамены методом слепого оценивания, определяет выпускающая кафедра.</a:t>
            </a:r>
          </a:p>
          <a:p>
            <a:pPr>
              <a:buNone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   Сдача экзамена с вложением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089683"/>
            <a:ext cx="9144000" cy="501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</a:t>
            </a:r>
            <a:r>
              <a:rPr lang="ru-RU" sz="3200" dirty="0" smtClean="0"/>
              <a:t> 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Проверка баллов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3905"/>
            <a:ext cx="91440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</a:t>
            </a:r>
            <a:r>
              <a:rPr lang="ru-RU" sz="3200" dirty="0" smtClean="0"/>
              <a:t> 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Проверка баллов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829" y="1068780"/>
            <a:ext cx="4096738" cy="1258784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760" y="2684763"/>
            <a:ext cx="8550234" cy="332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4096987" y="2386940"/>
            <a:ext cx="391886" cy="237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87338" y="85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9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Полезные ссылки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idx="1"/>
          </p:nvPr>
        </p:nvSpPr>
        <p:spPr>
          <a:xfrm>
            <a:off x="391886" y="973777"/>
            <a:ext cx="8395854" cy="5058888"/>
          </a:xfrm>
          <a:ln w="0"/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Видео для обучающихся: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Сдача экзамена без вложения</a:t>
            </a:r>
          </a:p>
          <a:p>
            <a:pPr>
              <a:buNone/>
              <a:defRPr/>
            </a:pPr>
            <a:r>
              <a:rPr lang="en-US" sz="2400" dirty="0" smtClean="0">
                <a:hlinkClick r:id="rId4"/>
              </a:rPr>
              <a:t>https://www.youtube.com/watch?v=jP5uWyWlpqs&amp;feature=youtu.be&amp;ab_channel=%D0%A6%D0%98%D0%A2%D0%98%D0%BD%D0%95%D0%A3</a:t>
            </a:r>
            <a:endParaRPr lang="ru-RU" sz="2400" dirty="0" smtClean="0">
              <a:hlinkClick r:id="rId4"/>
            </a:endParaRP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Сдача экзамена с вложением</a:t>
            </a:r>
          </a:p>
          <a:p>
            <a:pPr>
              <a:buNone/>
              <a:defRPr/>
            </a:pPr>
            <a:r>
              <a:rPr lang="en-US" sz="2400" dirty="0" smtClean="0">
                <a:hlinkClick r:id="rId5"/>
              </a:rPr>
              <a:t>https://www.youtube.com/watch?v=dFw-oYdHE2I&amp;feature=youtu.be&amp;ab_channel=%D0%A6%D0%98%D0%A2%D0%98%D0%BD%D0%95%D0%A3</a:t>
            </a:r>
            <a:r>
              <a:rPr lang="ru-RU" sz="2400" dirty="0" smtClean="0"/>
              <a:t> 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Проверка баллов</a:t>
            </a:r>
          </a:p>
          <a:p>
            <a:pPr>
              <a:buNone/>
              <a:defRPr/>
            </a:pPr>
            <a:r>
              <a:rPr lang="en-US" sz="2400" dirty="0" smtClean="0">
                <a:hlinkClick r:id="rId6"/>
              </a:rPr>
              <a:t>https://www.youtube.com/watch?v=0HHwJeCdbTE&amp;feature=youtu.be&amp;ab_channel=%D0%A6%D0%98%D0%A2%D0%98%D0%BD%D0%95%D0%A3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kk-KZ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400" b="1" dirty="0" smtClean="0">
              <a:solidFill>
                <a:srgbClr val="1A6C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3" name="Объект 3"/>
          <p:cNvSpPr>
            <a:spLocks noGrp="1"/>
          </p:cNvSpPr>
          <p:nvPr>
            <p:ph sz="quarter" idx="1"/>
          </p:nvPr>
        </p:nvSpPr>
        <p:spPr>
          <a:xfrm>
            <a:off x="252598" y="840530"/>
            <a:ext cx="8682038" cy="5251512"/>
          </a:xfrm>
          <a:ln w="0"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A6C9E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en-US" sz="4000" b="1" dirty="0" smtClean="0">
              <a:solidFill>
                <a:srgbClr val="1A6C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1A6C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7338" y="741796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470900" y="260350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2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204918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170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1881" y="201881"/>
            <a:ext cx="831272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000" b="1" dirty="0" smtClean="0">
                <a:solidFill>
                  <a:schemeClr val="accent1">
                    <a:lumMod val="50000"/>
                  </a:schemeClr>
                </a:solidFill>
              </a:rPr>
              <a:t>Алгоритм сдачи экзаменов методом слепого оценивания</a:t>
            </a:r>
            <a:endParaRPr lang="ru-RU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6151" y="1472540"/>
            <a:ext cx="7886700" cy="422941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 графике экзаменов указана форма  проведения экзамена  - Слепое оценивание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Сдача экзаменов методом слепого </a:t>
            </a: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оценивания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Проверка баллов</a:t>
            </a:r>
          </a:p>
          <a:p>
            <a:pPr marL="514350" indent="-514350">
              <a:buAutoNum type="arabicPeriod"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774" y="472531"/>
            <a:ext cx="7886700" cy="7506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Узнать перечень дисциплин, по которым проводятся экзамены методом слепого оценивания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3653" y="1864426"/>
            <a:ext cx="7886700" cy="3801898"/>
          </a:xfrm>
        </p:spPr>
        <p:txBody>
          <a:bodyPr>
            <a:normAutofit fontScale="92500" lnSpcReduction="10000"/>
          </a:bodyPr>
          <a:lstStyle/>
          <a:p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В Личном кабинете обучающихся во вкладке График экзаменов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 сайте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dot.ineu.kz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График вебинаров-</a:t>
            </a:r>
            <a:r>
              <a:rPr lang="ru-RU" sz="3200" dirty="0" err="1" smtClean="0"/>
              <a:t>Вебинар</a:t>
            </a:r>
            <a:r>
              <a:rPr lang="ru-RU" sz="3200" dirty="0" smtClean="0"/>
              <a:t> для обучающихся об организации и проведении экзаменов методом слепого оценивания – прикреплены презентация, запись </a:t>
            </a:r>
            <a:r>
              <a:rPr lang="ru-RU" sz="3200" dirty="0" err="1" smtClean="0"/>
              <a:t>вебинара</a:t>
            </a:r>
            <a:r>
              <a:rPr lang="ru-RU" sz="3200" dirty="0" smtClean="0"/>
              <a:t> и файл с перечнем дисциплин 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Преподаватель – предметник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838" y="1483192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4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06" y="23750"/>
            <a:ext cx="8324603" cy="819807"/>
          </a:xfrm>
        </p:spPr>
        <p:txBody>
          <a:bodyPr>
            <a:noAutofit/>
          </a:bodyPr>
          <a:lstStyle/>
          <a:p>
            <a:pPr marL="514350" indent="-514350"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Сдача экзаменов методом слепого оценивания происходит строго по графику экзаменационной сессии</a:t>
            </a:r>
            <a:b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400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0463" y="885365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ishurova_dariga\Desktop\Новая папка\Новый точечный рису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3583"/>
            <a:ext cx="9144000" cy="5227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6713" y="110088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724394" y="204716"/>
            <a:ext cx="7528957" cy="1192283"/>
          </a:xfrm>
          <a:ln w="0"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Сдача экзаменов методом слепого оценивания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1284"/>
            <a:ext cx="9163050" cy="492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581890" y="1397000"/>
          <a:ext cx="8312727" cy="4469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68588" y="1172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581891" y="204716"/>
            <a:ext cx="7861466" cy="1192283"/>
          </a:xfrm>
          <a:ln w="0"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Сдача экзаменов методом слепого оценивания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69081" y="1793175"/>
            <a:ext cx="4096738" cy="1258784"/>
          </a:xfrm>
          <a:prstGeom prst="rect">
            <a:avLst/>
          </a:prstGeom>
          <a:noFill/>
        </p:spPr>
      </p:pic>
      <p:pic>
        <p:nvPicPr>
          <p:cNvPr id="2051" name="Picture 3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4883" y="3835731"/>
            <a:ext cx="5335330" cy="1638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0463" y="114838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368134" y="178130"/>
            <a:ext cx="8297635" cy="1068779"/>
          </a:xfrm>
          <a:ln w="0"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                                         Сдача экзамена без вложения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46909"/>
            <a:ext cx="9144000" cy="48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68588" y="11602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306286"/>
            <a:ext cx="9144000" cy="471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>
            <a:spLocks noGrp="1"/>
          </p:cNvSpPr>
          <p:nvPr>
            <p:ph sz="quarter" idx="1"/>
          </p:nvPr>
        </p:nvSpPr>
        <p:spPr>
          <a:xfrm>
            <a:off x="356259" y="142505"/>
            <a:ext cx="8297635" cy="878774"/>
          </a:xfrm>
          <a:ln w="0"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8492</TotalTime>
  <Words>400</Words>
  <Application>Microsoft Office PowerPoint</Application>
  <PresentationFormat>Экран (4:3)</PresentationFormat>
  <Paragraphs>78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 Узнать перечень дисциплин, по которым проводятся экзамены методом слепого оценивания  </vt:lpstr>
      <vt:lpstr>Сдача экзаменов методом слепого оценивания происходит строго по графику экзаменационной сессии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Полезные ссылки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ПК17</dc:creator>
  <cp:lastModifiedBy>Bubisan.Rakhimbaeva</cp:lastModifiedBy>
  <cp:revision>916</cp:revision>
  <dcterms:created xsi:type="dcterms:W3CDTF">2016-11-09T09:48:00Z</dcterms:created>
  <dcterms:modified xsi:type="dcterms:W3CDTF">2021-05-04T04:22:03Z</dcterms:modified>
</cp:coreProperties>
</file>